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Anaheim"/>
      <p:regular r:id="rId30"/>
    </p:embeddedFont>
    <p:embeddedFont>
      <p:font typeface="Bebas Neue"/>
      <p:regular r:id="rId31"/>
    </p:embeddedFont>
    <p:embeddedFont>
      <p:font typeface="Barlow Medium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2" Type="http://schemas.openxmlformats.org/officeDocument/2006/relationships/font" Target="fonts/Barlow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44" Type="http://schemas.openxmlformats.org/officeDocument/2006/relationships/font" Target="fonts/Barlow-italic.fntdata"/><Relationship Id="rId21" Type="http://schemas.openxmlformats.org/officeDocument/2006/relationships/slide" Target="slides/slide15.xml"/><Relationship Id="rId43" Type="http://schemas.openxmlformats.org/officeDocument/2006/relationships/font" Target="fonts/Barlow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Barlow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Anaheim-regular.fntdata"/><Relationship Id="rId11" Type="http://schemas.openxmlformats.org/officeDocument/2006/relationships/slide" Target="slides/slide5.xml"/><Relationship Id="rId33" Type="http://schemas.openxmlformats.org/officeDocument/2006/relationships/font" Target="fonts/BarlowMedium-bold.fntdata"/><Relationship Id="rId10" Type="http://schemas.openxmlformats.org/officeDocument/2006/relationships/slide" Target="slides/slide4.xml"/><Relationship Id="rId32" Type="http://schemas.openxmlformats.org/officeDocument/2006/relationships/font" Target="fonts/BarlowMedium-regular.fntdata"/><Relationship Id="rId13" Type="http://schemas.openxmlformats.org/officeDocument/2006/relationships/slide" Target="slides/slide7.xml"/><Relationship Id="rId35" Type="http://schemas.openxmlformats.org/officeDocument/2006/relationships/font" Target="fonts/Barlow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BarlowMedium-italic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cbc3225edd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cbc3225ed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f58fe1973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f58fe1973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f58fe1973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f58fe1973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f58fe1973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f58fe1973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f58fe1973d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f58fe1973d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f58fe1973d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f58fe1973d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f58fe1973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f58fe1973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cbc3225edd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cbc3225ed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cbc3225edd_0_3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cbc3225edd_0_3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f58fe1973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f58fe1973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af640fa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caf640fa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f58fe1973d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f58fe1973d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bcef0828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bcef0828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caf640fa9f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caf640fa9f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ca2bf4bff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ca2bf4bff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cbc3225ed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cbc3225ed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f58fe197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f58fe197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ctrTitle"/>
          </p:nvPr>
        </p:nvSpPr>
        <p:spPr>
          <a:xfrm>
            <a:off x="298550" y="1474100"/>
            <a:ext cx="4045500" cy="18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Progress Report #6</a:t>
            </a:r>
            <a:endParaRPr sz="3600"/>
          </a:p>
        </p:txBody>
      </p:sp>
      <p:grpSp>
        <p:nvGrpSpPr>
          <p:cNvPr id="515" name="Google Shape;515;p37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516" name="Google Shape;516;p37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37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518" name="Google Shape;518;p37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519" name="Google Shape;519;p37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37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7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" name="Google Shape;525;p37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6" name="Google Shape;526;p37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527" name="Google Shape;527;p37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528" name="Google Shape;528;p37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3" name="Google Shape;533;p37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7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535" name="Google Shape;535;p37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37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37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539" name="Google Shape;539;p3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" name="Google Shape;557;p37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37"/>
          <p:cNvSpPr txBox="1"/>
          <p:nvPr/>
        </p:nvSpPr>
        <p:spPr>
          <a:xfrm>
            <a:off x="298550" y="352567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 &amp; Gabriel Mendonca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6"/>
          <p:cNvSpPr txBox="1"/>
          <p:nvPr/>
        </p:nvSpPr>
        <p:spPr>
          <a:xfrm>
            <a:off x="6352450" y="0"/>
            <a:ext cx="1817100" cy="828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Barlow"/>
              <a:buAutoNum type="arabicPeriod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Text Query 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User’s search query in natural language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4" name="Google Shape;1274;p46"/>
          <p:cNvSpPr txBox="1"/>
          <p:nvPr/>
        </p:nvSpPr>
        <p:spPr>
          <a:xfrm>
            <a:off x="3678900" y="0"/>
            <a:ext cx="1786200" cy="828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Barlow"/>
              <a:buAutoNum type="arabicPeriod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Database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Database’s schema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5" name="Google Shape;1275;p46"/>
          <p:cNvSpPr txBox="1"/>
          <p:nvPr/>
        </p:nvSpPr>
        <p:spPr>
          <a:xfrm>
            <a:off x="176975" y="0"/>
            <a:ext cx="2868000" cy="828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Barlow"/>
              <a:buAutoNum type="arabicPeriod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Pandas Prompt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Instructing the LLM to generate pandas code for filtering dataset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6" name="Google Shape;1276;p46"/>
          <p:cNvSpPr txBox="1"/>
          <p:nvPr/>
        </p:nvSpPr>
        <p:spPr>
          <a:xfrm>
            <a:off x="6461750" y="1946200"/>
            <a:ext cx="2374800" cy="82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5.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LLM 3 (AI)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Composes final message to the user &amp; populates cards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7" name="Google Shape;1277;p46"/>
          <p:cNvSpPr txBox="1"/>
          <p:nvPr/>
        </p:nvSpPr>
        <p:spPr>
          <a:xfrm>
            <a:off x="3178375" y="1477113"/>
            <a:ext cx="2623200" cy="768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2. LLM 1 (AI)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Generates and runs Pandas Code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8" name="Google Shape;1278;p46"/>
          <p:cNvSpPr txBox="1"/>
          <p:nvPr/>
        </p:nvSpPr>
        <p:spPr>
          <a:xfrm>
            <a:off x="50375" y="2513200"/>
            <a:ext cx="2200800" cy="828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3. Filtered Restaurant Dataset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Based on hard criteria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9" name="Google Shape;1279;p46"/>
          <p:cNvSpPr txBox="1"/>
          <p:nvPr/>
        </p:nvSpPr>
        <p:spPr>
          <a:xfrm>
            <a:off x="2975" y="3773600"/>
            <a:ext cx="2374800" cy="87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3. Enriched Structured Review Dataset (Created by LLM 2)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80" name="Google Shape;1280;p46"/>
          <p:cNvCxnSpPr/>
          <p:nvPr/>
        </p:nvCxnSpPr>
        <p:spPr>
          <a:xfrm>
            <a:off x="1449700" y="828000"/>
            <a:ext cx="1590900" cy="615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1" name="Google Shape;1281;p46"/>
          <p:cNvCxnSpPr/>
          <p:nvPr/>
        </p:nvCxnSpPr>
        <p:spPr>
          <a:xfrm>
            <a:off x="4567200" y="871163"/>
            <a:ext cx="9600" cy="5628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2" name="Google Shape;1282;p46"/>
          <p:cNvCxnSpPr/>
          <p:nvPr/>
        </p:nvCxnSpPr>
        <p:spPr>
          <a:xfrm flipH="1">
            <a:off x="2117613" y="2079200"/>
            <a:ext cx="828600" cy="3240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3" name="Google Shape;1283;p46"/>
          <p:cNvCxnSpPr/>
          <p:nvPr/>
        </p:nvCxnSpPr>
        <p:spPr>
          <a:xfrm flipH="1">
            <a:off x="5934950" y="827988"/>
            <a:ext cx="1474500" cy="608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46"/>
          <p:cNvCxnSpPr/>
          <p:nvPr/>
        </p:nvCxnSpPr>
        <p:spPr>
          <a:xfrm rot="-548730">
            <a:off x="2328392" y="2959263"/>
            <a:ext cx="909765" cy="489907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46"/>
          <p:cNvCxnSpPr/>
          <p:nvPr/>
        </p:nvCxnSpPr>
        <p:spPr>
          <a:xfrm rot="-573765">
            <a:off x="2419258" y="4102324"/>
            <a:ext cx="872220" cy="7299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6" name="Google Shape;1286;p46"/>
          <p:cNvSpPr txBox="1"/>
          <p:nvPr/>
        </p:nvSpPr>
        <p:spPr>
          <a:xfrm>
            <a:off x="3397400" y="3048225"/>
            <a:ext cx="2435400" cy="13173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4. Reranker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Reranks Remaining restaurants based on the scores for subjective criteria in the enriched dataset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87" name="Google Shape;1287;p46"/>
          <p:cNvCxnSpPr/>
          <p:nvPr/>
        </p:nvCxnSpPr>
        <p:spPr>
          <a:xfrm flipH="1" rot="10800000">
            <a:off x="5736950" y="2739750"/>
            <a:ext cx="579000" cy="201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" name="Google Shape;1288;p46"/>
          <p:cNvCxnSpPr/>
          <p:nvPr/>
        </p:nvCxnSpPr>
        <p:spPr>
          <a:xfrm>
            <a:off x="7409450" y="827988"/>
            <a:ext cx="27300" cy="1047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46"/>
          <p:cNvCxnSpPr/>
          <p:nvPr/>
        </p:nvCxnSpPr>
        <p:spPr>
          <a:xfrm>
            <a:off x="7554525" y="2889213"/>
            <a:ext cx="14100" cy="569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0" name="Google Shape;1290;p46"/>
          <p:cNvSpPr txBox="1"/>
          <p:nvPr/>
        </p:nvSpPr>
        <p:spPr>
          <a:xfrm>
            <a:off x="6506000" y="3573350"/>
            <a:ext cx="2286300" cy="828000"/>
          </a:xfrm>
          <a:prstGeom prst="rect">
            <a:avLst/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6. Final Results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Displayed in the Frontend in card format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7"/>
          <p:cNvSpPr txBox="1"/>
          <p:nvPr>
            <p:ph idx="2" type="title"/>
          </p:nvPr>
        </p:nvSpPr>
        <p:spPr>
          <a:xfrm>
            <a:off x="1" y="0"/>
            <a:ext cx="15534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6" name="Google Shape;1296;p47"/>
          <p:cNvSpPr txBox="1"/>
          <p:nvPr>
            <p:ph type="title"/>
          </p:nvPr>
        </p:nvSpPr>
        <p:spPr>
          <a:xfrm>
            <a:off x="1553400" y="0"/>
            <a:ext cx="4623300" cy="1113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Filtering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7" name="Google Shape;1297;p47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1595071" y="1302725"/>
            <a:ext cx="5616826" cy="118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070" y="4325119"/>
            <a:ext cx="5616822" cy="65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212" y="2648843"/>
            <a:ext cx="5730550" cy="937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47"/>
          <p:cNvCxnSpPr/>
          <p:nvPr/>
        </p:nvCxnSpPr>
        <p:spPr>
          <a:xfrm>
            <a:off x="4398675" y="3674563"/>
            <a:ext cx="9600" cy="5628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8"/>
          <p:cNvSpPr txBox="1"/>
          <p:nvPr>
            <p:ph idx="2" type="title"/>
          </p:nvPr>
        </p:nvSpPr>
        <p:spPr>
          <a:xfrm>
            <a:off x="1" y="0"/>
            <a:ext cx="15534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6" name="Google Shape;1306;p48"/>
          <p:cNvSpPr txBox="1"/>
          <p:nvPr>
            <p:ph type="title"/>
          </p:nvPr>
        </p:nvSpPr>
        <p:spPr>
          <a:xfrm>
            <a:off x="1553400" y="0"/>
            <a:ext cx="4623300" cy="1113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375" y="1585400"/>
            <a:ext cx="5577252" cy="30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9"/>
          <p:cNvSpPr txBox="1"/>
          <p:nvPr>
            <p:ph idx="2" type="title"/>
          </p:nvPr>
        </p:nvSpPr>
        <p:spPr>
          <a:xfrm>
            <a:off x="1" y="0"/>
            <a:ext cx="15534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13" name="Google Shape;1313;p49"/>
          <p:cNvSpPr txBox="1"/>
          <p:nvPr>
            <p:ph type="title"/>
          </p:nvPr>
        </p:nvSpPr>
        <p:spPr>
          <a:xfrm>
            <a:off x="1553400" y="0"/>
            <a:ext cx="4623300" cy="1113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System’s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977" y="2520450"/>
            <a:ext cx="4062687" cy="23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50" y="2756000"/>
            <a:ext cx="3454400" cy="12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9"/>
          <p:cNvSpPr txBox="1"/>
          <p:nvPr/>
        </p:nvSpPr>
        <p:spPr>
          <a:xfrm>
            <a:off x="1242250" y="1520800"/>
            <a:ext cx="2200800" cy="828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Filtered Restaurant Dataset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Based on hard criteria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7" name="Google Shape;1317;p49"/>
          <p:cNvSpPr txBox="1"/>
          <p:nvPr/>
        </p:nvSpPr>
        <p:spPr>
          <a:xfrm>
            <a:off x="5380925" y="1505350"/>
            <a:ext cx="2374800" cy="890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3. Enriched Structured Review Dataset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Based on subjective criteria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0"/>
          <p:cNvSpPr txBox="1"/>
          <p:nvPr>
            <p:ph idx="2" type="title"/>
          </p:nvPr>
        </p:nvSpPr>
        <p:spPr>
          <a:xfrm>
            <a:off x="1" y="0"/>
            <a:ext cx="15534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3" name="Google Shape;1323;p50"/>
          <p:cNvSpPr txBox="1"/>
          <p:nvPr>
            <p:ph type="title"/>
          </p:nvPr>
        </p:nvSpPr>
        <p:spPr>
          <a:xfrm>
            <a:off x="1553400" y="0"/>
            <a:ext cx="4623300" cy="1113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Re-Ranker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862" y="1610950"/>
            <a:ext cx="3612276" cy="31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30" y="2451293"/>
            <a:ext cx="6100645" cy="218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53" y="2502092"/>
            <a:ext cx="1383354" cy="226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51"/>
          <p:cNvSpPr txBox="1"/>
          <p:nvPr/>
        </p:nvSpPr>
        <p:spPr>
          <a:xfrm>
            <a:off x="703375" y="2490168"/>
            <a:ext cx="53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32" name="Google Shape;133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630" y="439600"/>
            <a:ext cx="6100642" cy="191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1"/>
          <p:cNvPicPr preferRelativeResize="0"/>
          <p:nvPr/>
        </p:nvPicPr>
        <p:blipFill rotWithShape="1">
          <a:blip r:embed="rId6">
            <a:alphaModFix/>
          </a:blip>
          <a:srcRect b="37019" l="30690" r="896" t="41925"/>
          <a:stretch/>
        </p:blipFill>
        <p:spPr>
          <a:xfrm>
            <a:off x="3502275" y="3597550"/>
            <a:ext cx="3919901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2"/>
          <p:cNvSpPr txBox="1"/>
          <p:nvPr>
            <p:ph idx="2" type="title"/>
          </p:nvPr>
        </p:nvSpPr>
        <p:spPr>
          <a:xfrm>
            <a:off x="1" y="0"/>
            <a:ext cx="15534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39" name="Google Shape;1339;p52"/>
          <p:cNvSpPr txBox="1"/>
          <p:nvPr>
            <p:ph type="title"/>
          </p:nvPr>
        </p:nvSpPr>
        <p:spPr>
          <a:xfrm>
            <a:off x="1553400" y="0"/>
            <a:ext cx="4623300" cy="1113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25" y="2850150"/>
            <a:ext cx="4771300" cy="16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992" y="2888470"/>
            <a:ext cx="1081918" cy="170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52"/>
          <p:cNvCxnSpPr/>
          <p:nvPr/>
        </p:nvCxnSpPr>
        <p:spPr>
          <a:xfrm flipH="1">
            <a:off x="5561175" y="2308000"/>
            <a:ext cx="989100" cy="6813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52"/>
          <p:cNvSpPr txBox="1"/>
          <p:nvPr/>
        </p:nvSpPr>
        <p:spPr>
          <a:xfrm>
            <a:off x="307750" y="2879475"/>
            <a:ext cx="422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4" name="Google Shape;1344;p52"/>
          <p:cNvSpPr txBox="1"/>
          <p:nvPr/>
        </p:nvSpPr>
        <p:spPr>
          <a:xfrm>
            <a:off x="6550275" y="1839150"/>
            <a:ext cx="989100" cy="732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LLM 2 Generated Text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345" name="Google Shape;1345;p52"/>
          <p:cNvCxnSpPr/>
          <p:nvPr/>
        </p:nvCxnSpPr>
        <p:spPr>
          <a:xfrm flipH="1">
            <a:off x="5062975" y="3572175"/>
            <a:ext cx="1787700" cy="87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52"/>
          <p:cNvSpPr txBox="1"/>
          <p:nvPr/>
        </p:nvSpPr>
        <p:spPr>
          <a:xfrm>
            <a:off x="6850675" y="2858875"/>
            <a:ext cx="1597200" cy="1313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(To-Do)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Add Our Enriched Scores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Food: 4.8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Service: 4.7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Ambiance: 4.9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47" name="Google Shape;13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425" y="1332659"/>
            <a:ext cx="4771302" cy="1447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52"/>
          <p:cNvSpPr txBox="1"/>
          <p:nvPr/>
        </p:nvSpPr>
        <p:spPr>
          <a:xfrm>
            <a:off x="2454525" y="3077300"/>
            <a:ext cx="3223800" cy="24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2"/>
          <p:cNvSpPr txBox="1"/>
          <p:nvPr/>
        </p:nvSpPr>
        <p:spPr>
          <a:xfrm>
            <a:off x="3956125" y="3390925"/>
            <a:ext cx="1026300" cy="24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52"/>
          <p:cNvPicPr preferRelativeResize="0"/>
          <p:nvPr/>
        </p:nvPicPr>
        <p:blipFill rotWithShape="1">
          <a:blip r:embed="rId6">
            <a:alphaModFix/>
          </a:blip>
          <a:srcRect b="37019" l="30690" r="896" t="41925"/>
          <a:stretch/>
        </p:blipFill>
        <p:spPr>
          <a:xfrm>
            <a:off x="2454526" y="3738793"/>
            <a:ext cx="3106649" cy="29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52"/>
          <p:cNvSpPr txBox="1"/>
          <p:nvPr/>
        </p:nvSpPr>
        <p:spPr>
          <a:xfrm>
            <a:off x="2454525" y="3738800"/>
            <a:ext cx="2352000" cy="2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3"/>
          <p:cNvSpPr txBox="1"/>
          <p:nvPr>
            <p:ph type="title"/>
          </p:nvPr>
        </p:nvSpPr>
        <p:spPr>
          <a:xfrm>
            <a:off x="256450" y="2493600"/>
            <a:ext cx="38412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1357" name="Google Shape;1357;p53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358" name="Google Shape;1358;p53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1359" name="Google Shape;1359;p53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3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4"/>
          <p:cNvSpPr txBox="1"/>
          <p:nvPr>
            <p:ph type="title"/>
          </p:nvPr>
        </p:nvSpPr>
        <p:spPr>
          <a:xfrm>
            <a:off x="1823150" y="278225"/>
            <a:ext cx="49758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</a:t>
            </a:r>
            <a:endParaRPr/>
          </a:p>
        </p:txBody>
      </p:sp>
      <p:sp>
        <p:nvSpPr>
          <p:cNvPr id="1473" name="Google Shape;1473;p54"/>
          <p:cNvSpPr txBox="1"/>
          <p:nvPr/>
        </p:nvSpPr>
        <p:spPr>
          <a:xfrm>
            <a:off x="490900" y="1561750"/>
            <a:ext cx="25845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Gathering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study will involve a sample size of 10 participants and will primarily focus on evaluating their search experience.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54"/>
          <p:cNvSpPr txBox="1"/>
          <p:nvPr/>
        </p:nvSpPr>
        <p:spPr>
          <a:xfrm>
            <a:off x="3275725" y="1561750"/>
            <a:ext cx="24321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Surveys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employ surveys to gather quantitative data and opinions from participants regarding their navigation experiences and preferences.</a:t>
            </a:r>
            <a:endParaRPr/>
          </a:p>
        </p:txBody>
      </p:sp>
      <p:sp>
        <p:nvSpPr>
          <p:cNvPr id="1475" name="Google Shape;1475;p54"/>
          <p:cNvSpPr txBox="1"/>
          <p:nvPr/>
        </p:nvSpPr>
        <p:spPr>
          <a:xfrm>
            <a:off x="5908150" y="1561750"/>
            <a:ext cx="24741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Compare Competitors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We also intend to conduct a blind user test, where users input different restaurant search queries into both our system, and on competitor’s and compare each other’s responses.</a:t>
            </a:r>
            <a:endParaRPr/>
          </a:p>
        </p:txBody>
      </p:sp>
      <p:pic>
        <p:nvPicPr>
          <p:cNvPr id="1476" name="Google Shape;1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975" y="139113"/>
            <a:ext cx="1177627" cy="117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5"/>
          <p:cNvSpPr txBox="1"/>
          <p:nvPr>
            <p:ph type="title"/>
          </p:nvPr>
        </p:nvSpPr>
        <p:spPr>
          <a:xfrm>
            <a:off x="256450" y="2493600"/>
            <a:ext cx="38412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Evaluation</a:t>
            </a:r>
            <a:endParaRPr/>
          </a:p>
        </p:txBody>
      </p:sp>
      <p:sp>
        <p:nvSpPr>
          <p:cNvPr id="1482" name="Google Shape;1482;p55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483" name="Google Shape;1483;p55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1484" name="Google Shape;1484;p55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5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5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5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5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5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5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5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5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5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5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5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5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5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5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5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5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5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5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5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5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5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5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5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5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5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5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5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5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5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5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5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76" name="Google Shape;676;p38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677" name="Google Shape;677;p38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" name="Google Shape;678;p38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679" name="Google Shape;679;p38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8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38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38"/>
          <p:cNvSpPr txBox="1"/>
          <p:nvPr>
            <p:ph idx="13" type="subTitle"/>
          </p:nvPr>
        </p:nvSpPr>
        <p:spPr>
          <a:xfrm>
            <a:off x="6184841" y="2957071"/>
            <a:ext cx="32523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Pipeline System</a:t>
            </a:r>
            <a:endParaRPr sz="3000"/>
          </a:p>
        </p:txBody>
      </p:sp>
      <p:sp>
        <p:nvSpPr>
          <p:cNvPr id="814" name="Google Shape;814;p38"/>
          <p:cNvSpPr txBox="1"/>
          <p:nvPr>
            <p:ph idx="8" type="title"/>
          </p:nvPr>
        </p:nvSpPr>
        <p:spPr>
          <a:xfrm>
            <a:off x="5202225" y="1403915"/>
            <a:ext cx="8670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</a:t>
            </a:r>
            <a:endParaRPr sz="3100"/>
          </a:p>
        </p:txBody>
      </p:sp>
      <p:sp>
        <p:nvSpPr>
          <p:cNvPr id="815" name="Google Shape;815;p38"/>
          <p:cNvSpPr txBox="1"/>
          <p:nvPr>
            <p:ph idx="13" type="subTitle"/>
          </p:nvPr>
        </p:nvSpPr>
        <p:spPr>
          <a:xfrm>
            <a:off x="6157155" y="1364375"/>
            <a:ext cx="29376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sp>
        <p:nvSpPr>
          <p:cNvPr id="816" name="Google Shape;816;p38"/>
          <p:cNvSpPr txBox="1"/>
          <p:nvPr>
            <p:ph idx="13" type="subTitle"/>
          </p:nvPr>
        </p:nvSpPr>
        <p:spPr>
          <a:xfrm>
            <a:off x="6157155" y="2154090"/>
            <a:ext cx="27000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New Logo</a:t>
            </a:r>
            <a:endParaRPr sz="3000"/>
          </a:p>
        </p:txBody>
      </p:sp>
      <p:sp>
        <p:nvSpPr>
          <p:cNvPr id="817" name="Google Shape;817;p38"/>
          <p:cNvSpPr txBox="1"/>
          <p:nvPr>
            <p:ph idx="8" type="title"/>
          </p:nvPr>
        </p:nvSpPr>
        <p:spPr>
          <a:xfrm>
            <a:off x="5202225" y="2180493"/>
            <a:ext cx="8670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</a:t>
            </a:r>
            <a:endParaRPr sz="3100"/>
          </a:p>
        </p:txBody>
      </p:sp>
      <p:sp>
        <p:nvSpPr>
          <p:cNvPr id="818" name="Google Shape;818;p38"/>
          <p:cNvSpPr txBox="1"/>
          <p:nvPr>
            <p:ph idx="8" type="title"/>
          </p:nvPr>
        </p:nvSpPr>
        <p:spPr>
          <a:xfrm>
            <a:off x="5202225" y="2957071"/>
            <a:ext cx="8670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</a:t>
            </a:r>
            <a:endParaRPr sz="3100"/>
          </a:p>
        </p:txBody>
      </p:sp>
      <p:sp>
        <p:nvSpPr>
          <p:cNvPr id="819" name="Google Shape;819;p38"/>
          <p:cNvSpPr txBox="1"/>
          <p:nvPr>
            <p:ph idx="8" type="title"/>
          </p:nvPr>
        </p:nvSpPr>
        <p:spPr>
          <a:xfrm>
            <a:off x="5202225" y="3777160"/>
            <a:ext cx="8670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04</a:t>
            </a:r>
            <a:endParaRPr sz="3100"/>
          </a:p>
        </p:txBody>
      </p:sp>
      <p:sp>
        <p:nvSpPr>
          <p:cNvPr id="820" name="Google Shape;820;p38"/>
          <p:cNvSpPr txBox="1"/>
          <p:nvPr>
            <p:ph idx="13" type="subTitle"/>
          </p:nvPr>
        </p:nvSpPr>
        <p:spPr>
          <a:xfrm>
            <a:off x="6184841" y="3760038"/>
            <a:ext cx="31077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Evaluations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6"/>
          <p:cNvSpPr txBox="1"/>
          <p:nvPr>
            <p:ph type="title"/>
          </p:nvPr>
        </p:nvSpPr>
        <p:spPr>
          <a:xfrm>
            <a:off x="1823150" y="278225"/>
            <a:ext cx="49758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56"/>
          <p:cNvSpPr txBox="1"/>
          <p:nvPr/>
        </p:nvSpPr>
        <p:spPr>
          <a:xfrm>
            <a:off x="307725" y="1561750"/>
            <a:ext cx="2767800" cy="32961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Functional Evaluation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Currently working well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Functionality stress testing still causes some bugs (over clicking search button, etc) - Easy fixes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components of the pipeline are almost all </a:t>
            </a:r>
            <a:r>
              <a:rPr lang="en"/>
              <a:t>successfully</a:t>
            </a:r>
            <a:r>
              <a:rPr lang="en"/>
              <a:t> integrated and there are no major bugs in the process</a:t>
            </a:r>
            <a:endParaRPr/>
          </a:p>
        </p:txBody>
      </p:sp>
      <p:sp>
        <p:nvSpPr>
          <p:cNvPr id="1599" name="Google Shape;1599;p56"/>
          <p:cNvSpPr txBox="1"/>
          <p:nvPr/>
        </p:nvSpPr>
        <p:spPr>
          <a:xfrm>
            <a:off x="3275725" y="1561750"/>
            <a:ext cx="2432100" cy="32961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Performance Evaluation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Query to results time:</a:t>
            </a:r>
            <a:r>
              <a:rPr lang="en"/>
              <a:t> 4.2 seconds on average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Costs per 1000 queries: </a:t>
            </a:r>
            <a:r>
              <a:rPr lang="en"/>
              <a:t>$0.02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Hosting Costs / Stability:</a:t>
            </a:r>
            <a:r>
              <a:rPr lang="en"/>
              <a:t> To be tested</a:t>
            </a:r>
            <a:endParaRPr/>
          </a:p>
        </p:txBody>
      </p:sp>
      <p:sp>
        <p:nvSpPr>
          <p:cNvPr id="1600" name="Google Shape;1600;p56"/>
          <p:cNvSpPr txBox="1"/>
          <p:nvPr/>
        </p:nvSpPr>
        <p:spPr>
          <a:xfrm>
            <a:off x="5908150" y="1561750"/>
            <a:ext cx="3081900" cy="32961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Quality Evaluation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Highly reliant on our database and the restaurant reviews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LLM hallucinations happening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are always based on our data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</a:t>
            </a:r>
            <a:r>
              <a:rPr lang="en"/>
              <a:t>very rare cases, if we ask for like Spanish restaurants, it might craft the final message to us in Spanish (easy fix)</a:t>
            </a:r>
            <a:endParaRPr/>
          </a:p>
        </p:txBody>
      </p:sp>
      <p:pic>
        <p:nvPicPr>
          <p:cNvPr id="1601" name="Google Shape;16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900" y="205788"/>
            <a:ext cx="1044275" cy="10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57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1607" name="Google Shape;1607;p57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8" name="Google Shape;1628;p57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629" name="Google Shape;1629;p57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7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7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7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57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2" name="Google Shape;1742;p57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743" name="Google Shape;1743;p57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7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7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7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7" name="Google Shape;1747;p57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748" name="Google Shape;1748;p57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7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0" name="Google Shape;1750;p57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1751" name="Google Shape;1751;p57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2" name="Google Shape;1752;p57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1753" name="Google Shape;1753;p57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1754" name="Google Shape;1754;p57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57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57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57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57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57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0" name="Google Shape;1760;p57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57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57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Q</a:t>
            </a: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9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27" name="Google Shape;827;p39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828" name="Google Shape;828;p3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0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942" name="Google Shape;942;p40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Restaurant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Setup GitHub and Trello for tasks.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entire project concept and decide what features the app will have + tech stack to build.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3" name="Google Shape;943;p40"/>
          <p:cNvSpPr txBox="1"/>
          <p:nvPr/>
        </p:nvSpPr>
        <p:spPr>
          <a:xfrm>
            <a:off x="391125" y="2433075"/>
            <a:ext cx="3627900" cy="10620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Design: Draft initial Figma desi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ns and user flow wireframes.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restaurant search V1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Expand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capabilities and polish LLM response 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4" name="Google Shape;944;p40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Apr 2)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Figure out data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storing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app hosting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5" name="Google Shape;945;p40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(Apr 3 - Apr 16)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(Review dataset search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Integrate Backend and Frontend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6" name="Google Shape;946;p40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17 - Apr 23)</a:t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7" name="Google Shape;947;p40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48" name="Google Shape;948;p40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1"/>
          <p:cNvSpPr txBox="1"/>
          <p:nvPr>
            <p:ph type="title"/>
          </p:nvPr>
        </p:nvSpPr>
        <p:spPr>
          <a:xfrm>
            <a:off x="369975" y="2462650"/>
            <a:ext cx="2867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New Logo Design</a:t>
            </a:r>
            <a:endParaRPr sz="3700"/>
          </a:p>
        </p:txBody>
      </p:sp>
      <p:sp>
        <p:nvSpPr>
          <p:cNvPr id="954" name="Google Shape;954;p41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55" name="Google Shape;955;p41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956" name="Google Shape;956;p41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7" name="Google Shape;977;p41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978" name="Google Shape;978;p41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2" name="Google Shape;982;p41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41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092" name="Google Shape;1092;p41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1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6" name="Google Shape;1096;p41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097" name="Google Shape;1097;p41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1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989950"/>
            <a:ext cx="3675000" cy="34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38" y="0"/>
            <a:ext cx="673952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550" y="0"/>
            <a:ext cx="664225" cy="6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4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System’s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4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16" name="Google Shape;1116;p44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1117" name="Google Shape;1117;p44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8" name="Google Shape;1138;p44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139" name="Google Shape;1139;p44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4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4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3" name="Google Shape;1143;p44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2" name="Google Shape;1252;p44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253" name="Google Shape;1253;p44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7" name="Google Shape;1257;p44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258" name="Google Shape;1258;p44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12" y="2140475"/>
            <a:ext cx="4455024" cy="23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511" y="1575655"/>
            <a:ext cx="1885638" cy="4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394" y="1536073"/>
            <a:ext cx="879959" cy="45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5"/>
          <p:cNvSpPr txBox="1"/>
          <p:nvPr/>
        </p:nvSpPr>
        <p:spPr>
          <a:xfrm>
            <a:off x="4946149" y="1414075"/>
            <a:ext cx="41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8" name="Google Shape;1268;p45"/>
          <p:cNvSpPr txBox="1"/>
          <p:nvPr/>
        </p:nvSpPr>
        <p:spPr>
          <a:xfrm>
            <a:off x="2203525" y="427775"/>
            <a:ext cx="647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GPT Agent, RAG, and Function Calling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